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57" r:id="rId5"/>
    <p:sldId id="265" r:id="rId6"/>
    <p:sldId id="266" r:id="rId7"/>
    <p:sldId id="272" r:id="rId8"/>
    <p:sldId id="271" r:id="rId9"/>
    <p:sldId id="273" r:id="rId10"/>
    <p:sldId id="278" r:id="rId11"/>
    <p:sldId id="274" r:id="rId12"/>
    <p:sldId id="279" r:id="rId13"/>
    <p:sldId id="275" r:id="rId14"/>
    <p:sldId id="280" r:id="rId15"/>
    <p:sldId id="281" r:id="rId16"/>
    <p:sldId id="277" r:id="rId17"/>
    <p:sldId id="259" r:id="rId18"/>
    <p:sldId id="261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68181-368D-FA48-AA37-A84DCD0575D3}" v="93" dt="2022-05-31T11:04:01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6"/>
  </p:normalViewPr>
  <p:slideViewPr>
    <p:cSldViewPr snapToGrid="0" snapToObjects="1">
      <p:cViewPr varScale="1">
        <p:scale>
          <a:sx n="94" d="100"/>
          <a:sy n="94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1EE30-E75B-C086-B8F9-FE1C1F429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A3EBA4A-82C0-E724-E5AF-EE8C1815A9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824EEEA-3860-1277-C8C5-79F859062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C6F8BBA-2441-1D17-B87E-A3872EF9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8F24F12-B6FC-8FC0-6492-320279212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086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AEB96-65CE-32CB-7D37-D0417D12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AF6CD8D-53E2-9F97-137F-18193F7C3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6CA9C56-C5DB-86CD-EBBC-69ACFB5A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280E88-C894-E3E7-0A7B-B78BD0E9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52EB9F7-D032-3EDE-97EB-B41F5A88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8619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66982847-951A-0111-7975-EE5B1C57D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D634AB5-58C3-DA97-D761-BD4DEAE16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51C1FC-6FE3-F2FC-E714-6D08010D5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607A6E4-287F-00E2-4B56-0BB0CE3A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56ACF94-9F62-73C3-C061-EE2F243D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7782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4E7476-2367-5307-E96E-24ECFD899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6C25D5-B12B-3008-F4D2-86F16F8C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036256-7838-5797-C012-5DA1B760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F61EF0E-937E-D927-0BED-D99B24842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86C185E-0986-502C-92D5-A11AD509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13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DFCD83-4C64-C786-0819-B2AE88F10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0C47C8A-023E-84EA-F71B-C4D73388E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B5CB9AB-BAEA-0138-0C38-96509329C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C3979C-3F41-5DF7-1EF6-1EB3FC077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232CF0A-D611-58CB-9ADF-C52521EF2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0684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76F1B-F5A7-77E8-7BB2-519A66032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34E7AC-E618-CF8F-CCE0-A4260A3AC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CB15F57-C19B-C4F0-9679-1B91127E5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2D49640-9FE4-0143-4E33-58D0C3EF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F989916-3AF5-C3BC-012A-75613DC9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C452657-2932-37BD-7E84-399BD043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78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5142-EC94-5D2B-5A39-505741338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585253-5541-0236-C68C-381DC8375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F78E883-A79D-46E3-D3D2-AD5F122D40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4B643F1-23D7-1FB6-B6BD-81B90550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B432055C-E794-6697-5DA8-BC444A9D2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BF4EE67-725B-671A-F41B-0390ADD29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BA8EEA7-CD6A-9CE8-1717-73F46C7A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C349055-BDDC-7BF5-F85F-9924D6D0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496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98D5D5-C0E0-F508-89D0-4ADE5BED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A4489F7-4AC5-102B-7568-DCBACE9F3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1968EBC-0C14-0B18-1F7D-835A409C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4D581D-3FA8-4EE6-5B9A-14B2A62B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404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E34EC4E-762D-EC5E-E193-ED44431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1F9A26F-D93B-1EAE-A071-2A46CF97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0068146-B486-252A-C350-DF7BF181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454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02DD6-751A-984B-C8CB-7DE0680CB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3BA3FC-F6AD-36B7-6138-329C9D100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7BEDBF7-530B-8462-71E2-E040A0655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3619F7-FFEB-74D9-BA1B-7A92CD7BD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4BC757F-7590-DFA6-4D5C-6FF3B9C7D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D47086B-BC9E-7B74-CF47-CCD6EEDF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286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9D720-2D27-3DB8-CFF2-01BF474B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BBD7C4D-AC01-1C33-858A-87079172C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63C06F9-29F4-6200-D81C-E18E62A7F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8B44393-9CCB-EFD5-7C85-4C528781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358BBE9-1EDA-35BD-7950-E61E6D0D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3B6C117-3B84-AD86-CB0B-56CDF2505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2603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3B7866F-D9A6-5AA0-B080-68AD7E5C9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27BCF70-1B97-35C9-C957-F07F01640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06C395B-0D01-CA4E-4228-0FDCBF4552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E3148-9583-644C-AB6D-7B0A50E881DC}" type="datetimeFigureOut">
              <a:rPr lang="nl-BE" smtClean="0"/>
              <a:t>30/05/2022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B56740B-1410-17A9-919D-1B35F7DF1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A0FD511-68B1-AC15-3D15-89BE885D5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00381-E7EC-C641-8EAE-5828E5404DF3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153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8D95A3-9C4D-EFFE-2DBB-94D5C1A7F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1" y="723406"/>
            <a:ext cx="3234018" cy="3826728"/>
          </a:xfrm>
        </p:spPr>
        <p:txBody>
          <a:bodyPr anchor="b">
            <a:normAutofit/>
          </a:bodyPr>
          <a:lstStyle/>
          <a:p>
            <a:r>
              <a:rPr lang="nl-BE" sz="5400" b="1"/>
              <a:t>Drift Diffusion Modeling</a:t>
            </a:r>
            <a:br>
              <a:rPr lang="nl-BE" sz="5400" b="1"/>
            </a:br>
            <a:br>
              <a:rPr lang="nl-BE" sz="5400" b="1"/>
            </a:br>
            <a:endParaRPr lang="nl-BE" sz="5400" b="1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E8DB1FD-8EA7-0666-C867-E383AD54BF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1" y="4040844"/>
            <a:ext cx="3220917" cy="1452160"/>
          </a:xfrm>
        </p:spPr>
        <p:txBody>
          <a:bodyPr anchor="t">
            <a:noAutofit/>
          </a:bodyPr>
          <a:lstStyle/>
          <a:p>
            <a:endParaRPr lang="nl-BE" sz="15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nl-BE" sz="1500" dirty="0">
                <a:solidFill>
                  <a:schemeClr val="tx1">
                    <a:alpha val="60000"/>
                  </a:schemeClr>
                </a:solidFill>
              </a:rPr>
              <a:t>Luc Vermeylen</a:t>
            </a:r>
          </a:p>
          <a:p>
            <a:r>
              <a:rPr lang="nl-BE" sz="1500" dirty="0">
                <a:solidFill>
                  <a:schemeClr val="tx1">
                    <a:alpha val="60000"/>
                  </a:schemeClr>
                </a:solidFill>
              </a:rPr>
              <a:t>Department of Experimental Psychology,</a:t>
            </a:r>
          </a:p>
          <a:p>
            <a:r>
              <a:rPr lang="nl-BE" sz="1500" dirty="0">
                <a:solidFill>
                  <a:schemeClr val="tx1">
                    <a:alpha val="60000"/>
                  </a:schemeClr>
                </a:solidFill>
              </a:rPr>
              <a:t>Ghent University</a:t>
            </a:r>
          </a:p>
          <a:p>
            <a:endParaRPr lang="nl-BE" sz="15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nl-BE" sz="1500" dirty="0">
                <a:solidFill>
                  <a:schemeClr val="tx1">
                    <a:alpha val="60000"/>
                  </a:schemeClr>
                </a:solidFill>
              </a:rPr>
              <a:t>Granada, 2nd June 2022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DF783A7-A925-9E46-DE9F-A9F0013E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364996"/>
            <a:ext cx="6631341" cy="41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72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57AA3-1914-55C8-ED6B-CD6A6C32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Kolmogorov-Smirnov (KS)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5F6A78-1386-F0DA-A627-1347D956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Advantage:</a:t>
            </a:r>
          </a:p>
          <a:p>
            <a:pPr lvl="1"/>
            <a:r>
              <a:rPr lang="nl-BE" dirty="0"/>
              <a:t>No need for analytic likelihood (any model you can simulate for, you can fit)</a:t>
            </a:r>
          </a:p>
          <a:p>
            <a:pPr lvl="1"/>
            <a:r>
              <a:rPr lang="nl-BE" dirty="0"/>
              <a:t>Very simple to calculate</a:t>
            </a:r>
          </a:p>
          <a:p>
            <a:pPr lvl="1"/>
            <a:r>
              <a:rPr lang="nl-BE" dirty="0"/>
              <a:t>Not sensitive to outliers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Disadvantage</a:t>
            </a:r>
          </a:p>
          <a:p>
            <a:pPr lvl="1"/>
            <a:r>
              <a:rPr lang="nl-BE" dirty="0"/>
              <a:t>No metric for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87636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4C8E21-E96D-5F92-752D-606AF7ABB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Multinomial Likelihood (G</a:t>
            </a:r>
            <a:r>
              <a:rPr lang="nl-BE" b="1" baseline="30000" dirty="0"/>
              <a:t>2</a:t>
            </a:r>
            <a:r>
              <a:rPr lang="nl-BE" b="1" dirty="0"/>
              <a:t>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2D64B9-617A-4C50-FAA3-99388D6F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1257"/>
            <a:ext cx="4182238" cy="229568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3A61405-713F-5A42-6028-F4C0469A4634}"/>
              </a:ext>
            </a:extLst>
          </p:cNvPr>
          <p:cNvSpPr txBox="1"/>
          <p:nvPr/>
        </p:nvSpPr>
        <p:spPr>
          <a:xfrm>
            <a:off x="0" y="1442032"/>
            <a:ext cx="5877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Compute proportion between quantiles (e.g., .1, .3, .5, .7, .9) </a:t>
            </a:r>
            <a:br>
              <a:rPr lang="nl-BE" dirty="0"/>
            </a:br>
            <a:r>
              <a:rPr lang="nl-BE" dirty="0"/>
              <a:t>on observed data</a:t>
            </a:r>
          </a:p>
          <a:p>
            <a:pPr algn="ctr"/>
            <a:r>
              <a:rPr lang="nl-BE" dirty="0"/>
              <a:t>=&gt; is by definition 10% 20% 20% 20% 20% 10%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DA89D97-88AB-EF65-5512-5BEA6FB60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507" y="2314349"/>
            <a:ext cx="4182238" cy="222483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52D4DBAF-FFCA-471D-589C-D552B049F238}"/>
              </a:ext>
            </a:extLst>
          </p:cNvPr>
          <p:cNvSpPr txBox="1"/>
          <p:nvPr/>
        </p:nvSpPr>
        <p:spPr>
          <a:xfrm>
            <a:off x="6499838" y="1580531"/>
            <a:ext cx="5476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What is the proportion between the quantiles </a:t>
            </a:r>
            <a:br>
              <a:rPr lang="nl-BE" dirty="0"/>
            </a:br>
            <a:r>
              <a:rPr lang="nl-BE" dirty="0"/>
              <a:t>(from the observed data) applied on the predicted data?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BB303B2-7D77-B2D7-3866-543AE6908D5C}"/>
              </a:ext>
            </a:extLst>
          </p:cNvPr>
          <p:cNvSpPr txBox="1"/>
          <p:nvPr/>
        </p:nvSpPr>
        <p:spPr>
          <a:xfrm>
            <a:off x="1543564" y="4549676"/>
            <a:ext cx="86677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BE" dirty="0"/>
              <a:t>Next, quantify the mismatch:</a:t>
            </a:r>
          </a:p>
          <a:p>
            <a:pPr algn="ctr"/>
            <a:endParaRPr lang="nl-BE" dirty="0"/>
          </a:p>
          <a:p>
            <a:pPr algn="ctr"/>
            <a:r>
              <a:rPr lang="nl-BE" dirty="0"/>
              <a:t>G</a:t>
            </a:r>
            <a:r>
              <a:rPr lang="nl-BE" baseline="30000" dirty="0"/>
              <a:t>2</a:t>
            </a:r>
            <a:r>
              <a:rPr lang="nl-BE" dirty="0"/>
              <a:t> = 2 * N * sum(observed_proportion  * log(observed_proportion/predicted_proportion))</a:t>
            </a:r>
          </a:p>
          <a:p>
            <a:pPr algn="ctr"/>
            <a:endParaRPr lang="nl-BE" dirty="0"/>
          </a:p>
          <a:p>
            <a:pPr algn="ctr"/>
            <a:r>
              <a:rPr lang="nl-BE" dirty="0"/>
              <a:t>AIC = −G</a:t>
            </a:r>
            <a:r>
              <a:rPr lang="nl-BE" baseline="30000" dirty="0"/>
              <a:t>2</a:t>
            </a:r>
            <a:r>
              <a:rPr lang="nl-BE" dirty="0"/>
              <a:t> + 2*k, where k, where k is the number of parameters</a:t>
            </a:r>
          </a:p>
          <a:p>
            <a:pPr algn="ctr"/>
            <a:r>
              <a:rPr lang="nl-BE" dirty="0"/>
              <a:t>BIC = −G</a:t>
            </a:r>
            <a:r>
              <a:rPr lang="nl-BE" baseline="30000" dirty="0"/>
              <a:t>2</a:t>
            </a:r>
            <a:r>
              <a:rPr lang="nl-BE" dirty="0"/>
              <a:t> + k*log(N), where N is the number of observations.</a:t>
            </a:r>
          </a:p>
          <a:p>
            <a:pPr algn="ctr"/>
            <a:endParaRPr lang="nl-BE" dirty="0"/>
          </a:p>
          <a:p>
            <a:pPr algn="ctr"/>
            <a:r>
              <a:rPr lang="nl-BE" dirty="0"/>
              <a:t>These are calles approximate AIC/BIC, because not based on the true likelihood.</a:t>
            </a:r>
          </a:p>
        </p:txBody>
      </p:sp>
    </p:spTree>
    <p:extLst>
      <p:ext uri="{BB962C8B-B14F-4D97-AF65-F5344CB8AC3E}">
        <p14:creationId xmlns:p14="http://schemas.microsoft.com/office/powerpoint/2010/main" val="163767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7E207-4856-01DA-5B3B-A84E72A9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Multinomial Likelihood (G</a:t>
            </a:r>
            <a:r>
              <a:rPr lang="nl-BE" b="1" baseline="30000" dirty="0"/>
              <a:t>2</a:t>
            </a:r>
            <a:r>
              <a:rPr lang="nl-BE" b="1" dirty="0"/>
              <a:t>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DB6D818-4905-DCB8-F710-9518DFAB1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Advantage:</a:t>
            </a:r>
          </a:p>
          <a:p>
            <a:pPr lvl="1"/>
            <a:r>
              <a:rPr lang="nl-BE" dirty="0"/>
              <a:t>No need for analytic likelihood (any model you can simulate for, you can fit)</a:t>
            </a:r>
          </a:p>
          <a:p>
            <a:pPr lvl="1"/>
            <a:r>
              <a:rPr lang="nl-BE" dirty="0"/>
              <a:t>Not sensitive to outliers</a:t>
            </a:r>
          </a:p>
          <a:p>
            <a:pPr marL="457200" lvl="1" indent="0">
              <a:buNone/>
            </a:pPr>
            <a:endParaRPr lang="nl-BE" dirty="0"/>
          </a:p>
          <a:p>
            <a:pPr lvl="1"/>
            <a:endParaRPr lang="nl-BE" dirty="0"/>
          </a:p>
          <a:p>
            <a:r>
              <a:rPr lang="nl-BE" dirty="0"/>
              <a:t>Disadvantage</a:t>
            </a:r>
          </a:p>
          <a:p>
            <a:pPr lvl="1"/>
            <a:r>
              <a:rPr lang="nl-BE" dirty="0"/>
              <a:t>More tricky to code, but overall the preferred choice for simulation-based fitting (i.e., when you don’t have the analytic likelihood available)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679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3FA1E-2110-AC9D-B809-509EC9F0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nl-BE" b="1" dirty="0"/>
              <a:t>Maximum Likelihood (ML)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FF42CC-19A3-B83C-BD7C-1D41BB2FA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958"/>
            <a:ext cx="6313227" cy="5384042"/>
          </a:xfrm>
        </p:spPr>
        <p:txBody>
          <a:bodyPr>
            <a:normAutofit fontScale="85000" lnSpcReduction="20000"/>
          </a:bodyPr>
          <a:lstStyle/>
          <a:p>
            <a:r>
              <a:rPr lang="nl-BE" b="1" dirty="0"/>
              <a:t>Probability: P(data|distribution)</a:t>
            </a:r>
          </a:p>
          <a:p>
            <a:pPr lvl="1"/>
            <a:r>
              <a:rPr lang="nl-BE" dirty="0"/>
              <a:t>You ask a question about your data</a:t>
            </a:r>
          </a:p>
          <a:p>
            <a:pPr lvl="1"/>
            <a:r>
              <a:rPr lang="nl-BE" b="1" dirty="0"/>
              <a:t>GIVEN</a:t>
            </a:r>
            <a:r>
              <a:rPr lang="nl-BE" dirty="0"/>
              <a:t> a distribution (e.g., N(0,1))</a:t>
            </a:r>
          </a:p>
          <a:p>
            <a:pPr lvl="1"/>
            <a:r>
              <a:rPr lang="nl-BE" dirty="0"/>
              <a:t>=&gt; the distribution is fixed, and ask questions about different sets of data</a:t>
            </a:r>
          </a:p>
          <a:p>
            <a:pPr lvl="1"/>
            <a:r>
              <a:rPr lang="nl-BE" dirty="0"/>
              <a:t>= Area Under the Curve (AUC) and sums to 1</a:t>
            </a:r>
          </a:p>
          <a:p>
            <a:pPr lvl="1"/>
            <a:endParaRPr lang="nl-BE" dirty="0"/>
          </a:p>
          <a:p>
            <a:r>
              <a:rPr lang="nl-BE" b="1" dirty="0"/>
              <a:t>Likelihood: L(distribution|data)</a:t>
            </a:r>
          </a:p>
          <a:p>
            <a:pPr lvl="1"/>
            <a:r>
              <a:rPr lang="nl-BE" dirty="0"/>
              <a:t>You ask a question about your distribution</a:t>
            </a:r>
          </a:p>
          <a:p>
            <a:pPr lvl="1"/>
            <a:r>
              <a:rPr lang="nl-BE" b="1" dirty="0"/>
              <a:t>GIVEN</a:t>
            </a:r>
            <a:r>
              <a:rPr lang="nl-BE" dirty="0"/>
              <a:t> a set of data</a:t>
            </a:r>
          </a:p>
          <a:p>
            <a:pPr lvl="1"/>
            <a:r>
              <a:rPr lang="nl-BE" dirty="0"/>
              <a:t>=&gt; the data is fixed, and you ask questions about different sets of distributions</a:t>
            </a:r>
          </a:p>
          <a:p>
            <a:pPr lvl="1"/>
            <a:r>
              <a:rPr lang="nl-BE" dirty="0"/>
              <a:t>Does not sum to 1 (higher is simply better fit) </a:t>
            </a:r>
          </a:p>
          <a:p>
            <a:pPr lvl="1"/>
            <a:endParaRPr lang="nl-BE" dirty="0"/>
          </a:p>
          <a:p>
            <a:r>
              <a:rPr lang="nl-BE" b="1" dirty="0"/>
              <a:t>Maximum Likelihood:</a:t>
            </a:r>
          </a:p>
          <a:p>
            <a:pPr lvl="1"/>
            <a:r>
              <a:rPr lang="nl-BE" dirty="0"/>
              <a:t>You shift the parameters of the distribution</a:t>
            </a:r>
          </a:p>
          <a:p>
            <a:pPr lvl="1"/>
            <a:r>
              <a:rPr lang="nl-BE" dirty="0"/>
              <a:t>So that you maximize the likelihood of the data</a:t>
            </a:r>
          </a:p>
          <a:p>
            <a:pPr lvl="1"/>
            <a:r>
              <a:rPr lang="nl-BE" dirty="0"/>
              <a:t>“find the distribution that best explains the data”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5373BB-10BF-4979-6650-D9E52AA8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365" y="425314"/>
            <a:ext cx="3675435" cy="280062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8E5B40C-C2F0-AF4D-AF5D-4053B1B3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761" y="3363564"/>
            <a:ext cx="4412018" cy="31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1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02324-B22E-6AA6-3063-E3AA212C5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Maximum Likelihood (ML)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2567A4-D6C8-6DBA-E4F4-D963C79E1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69322" cy="4351338"/>
          </a:xfrm>
        </p:spPr>
        <p:txBody>
          <a:bodyPr>
            <a:normAutofit fontScale="70000" lnSpcReduction="20000"/>
          </a:bodyPr>
          <a:lstStyle/>
          <a:p>
            <a:r>
              <a:rPr lang="nl-BE" dirty="0"/>
              <a:t>For ML, we have to calculate the density of our datapoints given a model</a:t>
            </a:r>
          </a:p>
          <a:p>
            <a:endParaRPr lang="nl-BE" dirty="0"/>
          </a:p>
          <a:p>
            <a:r>
              <a:rPr lang="nl-BE" dirty="0"/>
              <a:t>This is basically a mapping from parameters to density points</a:t>
            </a:r>
          </a:p>
          <a:p>
            <a:endParaRPr lang="nl-BE" dirty="0"/>
          </a:p>
          <a:p>
            <a:r>
              <a:rPr lang="nl-BE" dirty="0"/>
              <a:t>This is available for many theoretical distributions such as the normal distribution, but is not straightforward for DDM because of its stochastic nature.</a:t>
            </a:r>
          </a:p>
          <a:p>
            <a:endParaRPr lang="nl-BE" dirty="0"/>
          </a:p>
          <a:p>
            <a:r>
              <a:rPr lang="nl-BE" dirty="0"/>
              <a:t>Luckily, we do have the density function available.</a:t>
            </a:r>
          </a:p>
          <a:p>
            <a:endParaRPr lang="nl-BE" dirty="0"/>
          </a:p>
          <a:p>
            <a:r>
              <a:rPr lang="nl-BE" dirty="0"/>
              <a:t>Disadvantage: this is only true for the standard DDM. For more complicated models we do not have density functions available and have to rely on model simulations to quantify how well a given model approximates the data.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F69A59B-C326-B2C2-D761-FC02D3D8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522" y="1690688"/>
            <a:ext cx="2951708" cy="209355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FB0CBB4-D403-2971-2A96-BB3F91913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34" y="4080680"/>
            <a:ext cx="5593996" cy="5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0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68E61-CED5-8C99-BC0C-4ABAF8C6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Maximum Likelihood (ML)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56DC01F-3E26-D22D-108B-C3A9B6F99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890"/>
            <a:ext cx="6304034" cy="341310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FD34E63-1A90-4B04-319E-E9C04A0C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72" y="4020900"/>
            <a:ext cx="5836644" cy="249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8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9C8ED-42FE-06FE-81BC-64EBC6953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Differential Evolution (DE) Optimization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E932EE1-16FD-FC5A-6979-E1E992C88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9955" cy="4351338"/>
          </a:xfrm>
        </p:spPr>
        <p:txBody>
          <a:bodyPr>
            <a:normAutofit fontScale="85000" lnSpcReduction="20000"/>
          </a:bodyPr>
          <a:lstStyle/>
          <a:p>
            <a:r>
              <a:rPr lang="nl-BE" dirty="0"/>
              <a:t>A very powerful optimization method that can solve high-dimensional problems</a:t>
            </a:r>
          </a:p>
          <a:p>
            <a:r>
              <a:rPr lang="nl-BE" dirty="0"/>
              <a:t>the DE algorithm works by having a population of candidate solutions (called agents)</a:t>
            </a:r>
          </a:p>
          <a:p>
            <a:r>
              <a:rPr lang="nl-BE" dirty="0"/>
              <a:t>moved around in the search-space by using simple mathematical formulae to combine the positions of existing agents from the population</a:t>
            </a:r>
          </a:p>
          <a:p>
            <a:r>
              <a:rPr lang="nl-BE" dirty="0"/>
              <a:t>If the new position of an agent is an improvement then it is accepted and forms part of the population, otherwise the new position is simply discarded</a:t>
            </a:r>
          </a:p>
          <a:p>
            <a:r>
              <a:rPr lang="nl-BE" dirty="0"/>
              <a:t>The process is repeated and by doing so it is hoped, but not guaranteed, that a satisfactory solution will eventually be discovered.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AFBA8EC-1C0B-B747-E5DE-E0E5DF79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945" y="2010675"/>
            <a:ext cx="3771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1FEFF-8D4B-D5DA-94A7-0812C75BD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DDM in the wild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6B4DEAE-D4E7-B687-13FA-E0B0D1F8C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If you have enough trials (which you can assess yourself using parameter recovery), you can now fit DDM’s yourself from scratch! No need for a package.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If you don’t have enough trials, you might want to consider hierarchical Bayesian estimation procedures:</a:t>
            </a:r>
          </a:p>
          <a:p>
            <a:pPr lvl="1"/>
            <a:r>
              <a:rPr lang="nl-BE" dirty="0"/>
              <a:t>HDDM package in Python (Wiecki et al., 2013)</a:t>
            </a:r>
          </a:p>
          <a:p>
            <a:pPr lvl="1"/>
            <a:r>
              <a:rPr lang="nl-BE" dirty="0"/>
              <a:t>DMC in R (Heathcote et al., 2019)</a:t>
            </a:r>
          </a:p>
          <a:p>
            <a:pPr lvl="1"/>
            <a:endParaRPr lang="nl-BE" dirty="0"/>
          </a:p>
          <a:p>
            <a:r>
              <a:rPr lang="nl-BE" dirty="0"/>
              <a:t>If you are interested in more complex models, you can:</a:t>
            </a:r>
          </a:p>
          <a:p>
            <a:pPr lvl="1"/>
            <a:r>
              <a:rPr lang="nl-BE" dirty="0"/>
              <a:t>Simulate them yourself and fit using multinomial likelihood or KS</a:t>
            </a:r>
          </a:p>
          <a:p>
            <a:pPr lvl="1"/>
            <a:r>
              <a:rPr lang="nl-BE" dirty="0"/>
              <a:t>pyDDM package in Python (Shinn et al., 2020)</a:t>
            </a:r>
          </a:p>
          <a:p>
            <a:pPr lvl="1"/>
            <a:r>
              <a:rPr lang="nl-BE" dirty="0"/>
              <a:t>ChartR in R (Chandrasekaran et al., 2019)</a:t>
            </a:r>
          </a:p>
          <a:p>
            <a:pPr lvl="1"/>
            <a:r>
              <a:rPr lang="nl-BE" dirty="0"/>
              <a:t>Neural-network extension of the HDDM package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160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4539A-DF3B-AA71-70D7-AF29174B7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Recommended Reading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F29504F-ADA8-FEEE-5A30-F522F0ED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BE" dirty="0"/>
              <a:t>Forstmann, B. U., Ratcliff, R., &amp; Wagenmakers, E. J. (2016). Sequential sampling models in cognitive neuroscience: Advantages, applications, and extensions. </a:t>
            </a:r>
            <a:r>
              <a:rPr lang="nl-BE" i="1" dirty="0"/>
              <a:t>Annual review of psychology</a:t>
            </a:r>
            <a:r>
              <a:rPr lang="nl-BE" dirty="0"/>
              <a:t>, </a:t>
            </a:r>
            <a:r>
              <a:rPr lang="nl-BE" i="1" dirty="0"/>
              <a:t>67</a:t>
            </a:r>
            <a:r>
              <a:rPr lang="nl-BE" dirty="0"/>
              <a:t>, 641-666.</a:t>
            </a:r>
          </a:p>
          <a:p>
            <a:r>
              <a:rPr lang="nl-BE" dirty="0"/>
              <a:t>Wiecki, T. V., Sofer, I., &amp; Frank, M. J. (2013). HDDM: Hierarchical Bayesian estimation of the drift-diffusion model in Python. </a:t>
            </a:r>
            <a:r>
              <a:rPr lang="nl-BE" i="1" dirty="0"/>
              <a:t>Frontiers in neuroinformatics</a:t>
            </a:r>
            <a:r>
              <a:rPr lang="nl-BE" dirty="0"/>
              <a:t>, 14.</a:t>
            </a:r>
          </a:p>
          <a:p>
            <a:r>
              <a:rPr lang="nl-BE" dirty="0"/>
              <a:t>Vandekerckhove, J., &amp; Tuerlinckx, F. (2007). Fitting the Ratcliff diffusion model to experimental data. </a:t>
            </a:r>
            <a:r>
              <a:rPr lang="nl-BE" i="1" dirty="0"/>
              <a:t>Psychonomic bulletin &amp; review</a:t>
            </a:r>
            <a:r>
              <a:rPr lang="nl-BE" dirty="0"/>
              <a:t>, </a:t>
            </a:r>
            <a:r>
              <a:rPr lang="nl-BE" i="1" dirty="0"/>
              <a:t>14</a:t>
            </a:r>
            <a:r>
              <a:rPr lang="nl-BE" dirty="0"/>
              <a:t>(6), 1011-1026.</a:t>
            </a:r>
          </a:p>
          <a:p>
            <a:r>
              <a:rPr lang="nl-BE" dirty="0"/>
              <a:t>Ratcliff, R., &amp; Tuerlinckx, F. (2002). Estimating parameters of the diffusion model: Approaches to dealing with contaminant reaction times and parameter variability. </a:t>
            </a:r>
            <a:r>
              <a:rPr lang="nl-BE" i="1" dirty="0"/>
              <a:t>Psychonomic bulletin &amp; review</a:t>
            </a:r>
            <a:r>
              <a:rPr lang="nl-BE" dirty="0"/>
              <a:t>, </a:t>
            </a:r>
            <a:r>
              <a:rPr lang="nl-BE" i="1" dirty="0"/>
              <a:t>9</a:t>
            </a:r>
            <a:r>
              <a:rPr lang="nl-BE" dirty="0"/>
              <a:t>(3), 438-481.</a:t>
            </a:r>
          </a:p>
          <a:p>
            <a:r>
              <a:rPr lang="nl-BE" dirty="0"/>
              <a:t>Voss, A., Rothermund, K., &amp; Voss, J. (2004). Interpreting the parameters of the diffusion model: An empirical validation. </a:t>
            </a:r>
            <a:r>
              <a:rPr lang="nl-BE" i="1" dirty="0"/>
              <a:t>Memory &amp; cognition</a:t>
            </a:r>
            <a:r>
              <a:rPr lang="nl-BE" dirty="0"/>
              <a:t>, </a:t>
            </a:r>
            <a:r>
              <a:rPr lang="nl-BE" i="1" dirty="0"/>
              <a:t>32</a:t>
            </a:r>
            <a:r>
              <a:rPr lang="nl-BE" dirty="0"/>
              <a:t>(7), 1206-1220.</a:t>
            </a:r>
          </a:p>
          <a:p>
            <a:r>
              <a:rPr lang="nl-BE" dirty="0"/>
              <a:t>Lerche, V., &amp; Voss, A. (2016). Model complexity in diffusion modeling: Benefits of making the model more parsimonious. </a:t>
            </a:r>
            <a:r>
              <a:rPr lang="nl-BE" i="1" dirty="0"/>
              <a:t>Frontiers in psychology</a:t>
            </a:r>
            <a:r>
              <a:rPr lang="nl-BE" dirty="0"/>
              <a:t>, </a:t>
            </a:r>
            <a:r>
              <a:rPr lang="nl-BE" i="1" dirty="0"/>
              <a:t>7</a:t>
            </a:r>
            <a:r>
              <a:rPr lang="nl-BE" dirty="0"/>
              <a:t>, 1324.</a:t>
            </a:r>
          </a:p>
          <a:p>
            <a:r>
              <a:rPr lang="nl-BE" dirty="0"/>
              <a:t>Boehm, U., Annis, J., Frank, M. J., Hawkins, G. E., Heathcote, A., Kellen, D., ... &amp; Wagenmakers, E. J. (2018). Estimating across-trial variability parameters of the Diffusion Decision Model: Expert advice and recommendations. </a:t>
            </a:r>
            <a:r>
              <a:rPr lang="nl-BE" i="1" dirty="0"/>
              <a:t>Journal of Mathematical Psychology</a:t>
            </a:r>
            <a:r>
              <a:rPr lang="nl-BE" dirty="0"/>
              <a:t>, </a:t>
            </a:r>
            <a:r>
              <a:rPr lang="nl-BE" i="1" dirty="0"/>
              <a:t>87</a:t>
            </a:r>
            <a:r>
              <a:rPr lang="nl-BE" dirty="0"/>
              <a:t>, 46-75.</a:t>
            </a:r>
          </a:p>
          <a:p>
            <a:r>
              <a:rPr lang="nl-BE" dirty="0"/>
              <a:t>Matzke, D., &amp; Wagenmakers, E. J. (2009). Psychological interpretation of the ex-Gaussian and shifted Wald parameters: A diffusion model analysis. </a:t>
            </a:r>
            <a:r>
              <a:rPr lang="nl-BE" i="1" dirty="0"/>
              <a:t>Psychonomic bulletin &amp; review</a:t>
            </a:r>
            <a:r>
              <a:rPr lang="nl-BE" dirty="0"/>
              <a:t>, </a:t>
            </a:r>
            <a:r>
              <a:rPr lang="nl-BE" i="1" dirty="0"/>
              <a:t>16</a:t>
            </a:r>
            <a:r>
              <a:rPr lang="nl-BE" dirty="0"/>
              <a:t>(5), 798-817.</a:t>
            </a:r>
          </a:p>
        </p:txBody>
      </p:sp>
    </p:spTree>
    <p:extLst>
      <p:ext uri="{BB962C8B-B14F-4D97-AF65-F5344CB8AC3E}">
        <p14:creationId xmlns:p14="http://schemas.microsoft.com/office/powerpoint/2010/main" val="2839804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4C725C-5BD2-092E-86BB-93963DF6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Who are you?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0A5722-41E0-3ADA-0462-84FEB674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Students? Doctoral students? Post-docs?</a:t>
            </a:r>
          </a:p>
          <a:p>
            <a:endParaRPr lang="nl-BE" dirty="0"/>
          </a:p>
          <a:p>
            <a:r>
              <a:rPr lang="nl-BE" dirty="0"/>
              <a:t>RT experience?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Computational modeling experience?</a:t>
            </a:r>
          </a:p>
          <a:p>
            <a:endParaRPr lang="nl-BE" dirty="0"/>
          </a:p>
          <a:p>
            <a:r>
              <a:rPr lang="nl-BE" dirty="0"/>
              <a:t>DDM experience?</a:t>
            </a:r>
          </a:p>
        </p:txBody>
      </p:sp>
    </p:spTree>
    <p:extLst>
      <p:ext uri="{BB962C8B-B14F-4D97-AF65-F5344CB8AC3E}">
        <p14:creationId xmlns:p14="http://schemas.microsoft.com/office/powerpoint/2010/main" val="402218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24FE9-F6FF-BCBF-C0C8-E841D5DC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Why DDM for behavior?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2259FA0-5460-4DFB-7D2C-78387CEC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RT distributions are skewed</a:t>
            </a:r>
          </a:p>
          <a:p>
            <a:endParaRPr lang="nl-BE" dirty="0"/>
          </a:p>
          <a:p>
            <a:r>
              <a:rPr lang="nl-BE" dirty="0"/>
              <a:t>Choices included in the model</a:t>
            </a:r>
          </a:p>
          <a:p>
            <a:endParaRPr lang="nl-BE" dirty="0"/>
          </a:p>
          <a:p>
            <a:r>
              <a:rPr lang="nl-BE" dirty="0"/>
              <a:t>Psychologically meaningful processes</a:t>
            </a:r>
          </a:p>
          <a:p>
            <a:endParaRPr lang="nl-BE" dirty="0"/>
          </a:p>
          <a:p>
            <a:r>
              <a:rPr lang="nl-BE" dirty="0"/>
              <a:t>Neural plausability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5E953DC-3E6F-3968-19E9-C94C3E4D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304" y="786547"/>
            <a:ext cx="4084695" cy="174716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E319A28-4BA5-2B86-B588-454F78A39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561" y="3289535"/>
            <a:ext cx="1736182" cy="1584452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D36704D-F464-DCA4-E837-EE48BE9AA174}"/>
              </a:ext>
            </a:extLst>
          </p:cNvPr>
          <p:cNvSpPr txBox="1"/>
          <p:nvPr/>
        </p:nvSpPr>
        <p:spPr>
          <a:xfrm>
            <a:off x="8192640" y="2925795"/>
            <a:ext cx="24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Speed-accuracy tradeoff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554A01D-3CC2-1923-CE82-75151BB2B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277" b="53302"/>
          <a:stretch/>
        </p:blipFill>
        <p:spPr>
          <a:xfrm>
            <a:off x="6636959" y="5007185"/>
            <a:ext cx="4716841" cy="174716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82AA277-B337-2055-2847-58F7353DDC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13"/>
          <a:stretch/>
        </p:blipFill>
        <p:spPr>
          <a:xfrm>
            <a:off x="4754531" y="4903536"/>
            <a:ext cx="1882428" cy="19544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E2BD02A-CC7D-8279-7FBE-E97F7AC1EFA3}"/>
              </a:ext>
            </a:extLst>
          </p:cNvPr>
          <p:cNvSpPr txBox="1"/>
          <p:nvPr/>
        </p:nvSpPr>
        <p:spPr>
          <a:xfrm>
            <a:off x="4475058" y="4903535"/>
            <a:ext cx="24860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l-BE" b="1" dirty="0"/>
              <a:t>Latent Decision Variable</a:t>
            </a:r>
          </a:p>
        </p:txBody>
      </p:sp>
    </p:spTree>
    <p:extLst>
      <p:ext uri="{BB962C8B-B14F-4D97-AF65-F5344CB8AC3E}">
        <p14:creationId xmlns:p14="http://schemas.microsoft.com/office/powerpoint/2010/main" val="940045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BC993-5C8F-614E-F329-C28F2A6FA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3600" b="1" dirty="0"/>
              <a:t>Goal of today: </a:t>
            </a:r>
            <a:br>
              <a:rPr lang="nl-BE" sz="3600" b="1" dirty="0"/>
            </a:br>
            <a:r>
              <a:rPr lang="nl-BE" sz="3600" b="1" dirty="0"/>
              <a:t>DDM as a window into computational modeling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D56CBD-73CD-8791-8B8C-732F3012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/>
              <a:t>Going from a theoretical description to programming code</a:t>
            </a:r>
          </a:p>
          <a:p>
            <a:endParaRPr lang="nl-BE" dirty="0"/>
          </a:p>
          <a:p>
            <a:r>
              <a:rPr lang="nl-BE" dirty="0"/>
              <a:t>Understanding the model through Monte Carlo simulations</a:t>
            </a:r>
          </a:p>
          <a:p>
            <a:endParaRPr lang="nl-BE" dirty="0"/>
          </a:p>
          <a:p>
            <a:r>
              <a:rPr lang="nl-BE" dirty="0"/>
              <a:t>Learning how to fit models (objective functions &amp; optimization)</a:t>
            </a:r>
          </a:p>
          <a:p>
            <a:endParaRPr lang="nl-BE" dirty="0"/>
          </a:p>
          <a:p>
            <a:r>
              <a:rPr lang="nl-BE" dirty="0"/>
              <a:t>Model assessment (fit assessment &amp; parameter recovery)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b="1" dirty="0"/>
              <a:t>These are the basic abilities of any computational approach!</a:t>
            </a:r>
          </a:p>
          <a:p>
            <a:pPr lvl="1"/>
            <a:r>
              <a:rPr lang="nl-BE" dirty="0"/>
              <a:t>Anyone can learn to use a package (e.g., HDDM) through its documentation, but these skills are invaluable to understand what is happening inside the black box.</a:t>
            </a:r>
          </a:p>
          <a:p>
            <a:pPr lvl="1"/>
            <a:r>
              <a:rPr lang="nl-BE" dirty="0"/>
              <a:t>Sets you en route for more complicated DDM’s, but also other models (RL)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DAA32E7-2783-80F1-1D64-168792979691}"/>
              </a:ext>
            </a:extLst>
          </p:cNvPr>
          <p:cNvSpPr txBox="1"/>
          <p:nvPr/>
        </p:nvSpPr>
        <p:spPr>
          <a:xfrm>
            <a:off x="10104699" y="2157176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Part 1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DC155C1-4DF0-6D1A-6AEC-717DAB88ACE6}"/>
              </a:ext>
            </a:extLst>
          </p:cNvPr>
          <p:cNvSpPr txBox="1"/>
          <p:nvPr/>
        </p:nvSpPr>
        <p:spPr>
          <a:xfrm>
            <a:off x="10104699" y="3766658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Part 2</a:t>
            </a:r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A4B357D2-E451-4F59-9224-235201978E2F}"/>
              </a:ext>
            </a:extLst>
          </p:cNvPr>
          <p:cNvSpPr/>
          <p:nvPr/>
        </p:nvSpPr>
        <p:spPr>
          <a:xfrm>
            <a:off x="9852474" y="1993544"/>
            <a:ext cx="252225" cy="71763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eraccolade 6">
            <a:extLst>
              <a:ext uri="{FF2B5EF4-FFF2-40B4-BE49-F238E27FC236}">
                <a16:creationId xmlns:a16="http://schemas.microsoft.com/office/drawing/2014/main" id="{D27277AB-6CE9-90F8-DCAB-A0CBD2F89BDE}"/>
              </a:ext>
            </a:extLst>
          </p:cNvPr>
          <p:cNvSpPr/>
          <p:nvPr/>
        </p:nvSpPr>
        <p:spPr>
          <a:xfrm>
            <a:off x="9852474" y="3592509"/>
            <a:ext cx="252225" cy="71763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113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C1CE1-A1C0-8EDC-9E95-EADB6732F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Let’s group up and start </a:t>
            </a:r>
            <a:r>
              <a:rPr lang="nl-BE" sz="3200" b="1" dirty="0"/>
              <a:t>(the troubleshooting?)</a:t>
            </a:r>
            <a:r>
              <a:rPr lang="nl-BE" b="1" dirty="0"/>
              <a:t>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B959BC2-8E86-ABAA-5937-2BB0145E2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Open Rstudio by clicking the project file</a:t>
            </a:r>
          </a:p>
          <a:p>
            <a:r>
              <a:rPr lang="nl-BE" dirty="0"/>
              <a:t>Next, within Rstudio open the file “DDM_Workshop_Exercise.Rmd”</a:t>
            </a:r>
          </a:p>
          <a:p>
            <a:pPr lvl="1"/>
            <a:r>
              <a:rPr lang="nl-BE" dirty="0"/>
              <a:t>This is a R markdown / notebook file </a:t>
            </a:r>
          </a:p>
          <a:p>
            <a:pPr lvl="1"/>
            <a:r>
              <a:rPr lang="nl-BE" dirty="0"/>
              <a:t>Code is organized in “chuncks”</a:t>
            </a:r>
          </a:p>
          <a:p>
            <a:pPr lvl="1"/>
            <a:r>
              <a:rPr lang="nl-BE" dirty="0"/>
              <a:t>Run the first chunck, which loads the libraries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5646153-A15C-E332-8F7D-6CC980A3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003" y="1716161"/>
            <a:ext cx="4115578" cy="49539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AF738C9-1F2D-573F-F1E2-60A88E7C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14" y="4001294"/>
            <a:ext cx="8795445" cy="268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9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BDA32-6989-A04E-CF4D-2D362876A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Part 1: Simulating the DDM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AC58E6B-2010-705C-1A85-262B58755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Noisy Evidence Accumulation</a:t>
            </a:r>
          </a:p>
          <a:p>
            <a:pPr lvl="1"/>
            <a:r>
              <a:rPr lang="nl-BE" dirty="0"/>
              <a:t>Parameters</a:t>
            </a:r>
          </a:p>
          <a:p>
            <a:pPr lvl="1"/>
            <a:r>
              <a:rPr lang="nl-BE" dirty="0"/>
              <a:t>Constants</a:t>
            </a:r>
          </a:p>
          <a:p>
            <a:pPr lvl="1"/>
            <a:r>
              <a:rPr lang="nl-BE" dirty="0"/>
              <a:t>Accumulating Evidence</a:t>
            </a:r>
          </a:p>
          <a:p>
            <a:pPr lvl="1"/>
            <a:r>
              <a:rPr lang="nl-BE" dirty="0"/>
              <a:t>Absorbing Boundaries</a:t>
            </a:r>
          </a:p>
          <a:p>
            <a:pPr lvl="1"/>
            <a:r>
              <a:rPr lang="nl-BE" dirty="0"/>
              <a:t>Non-Decision Time</a:t>
            </a:r>
          </a:p>
          <a:p>
            <a:pPr lvl="1"/>
            <a:endParaRPr lang="nl-BE" dirty="0"/>
          </a:p>
          <a:p>
            <a:r>
              <a:rPr lang="nl-BE" dirty="0"/>
              <a:t>Standard DDM</a:t>
            </a:r>
          </a:p>
          <a:p>
            <a:r>
              <a:rPr lang="nl-BE" dirty="0"/>
              <a:t>Full DDM</a:t>
            </a:r>
          </a:p>
          <a:p>
            <a:r>
              <a:rPr lang="nl-BE" dirty="0"/>
              <a:t>Visualization</a:t>
            </a:r>
          </a:p>
          <a:p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73C882E-67B8-12F3-F3FC-70CB48CD5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435" y="1676846"/>
            <a:ext cx="6593788" cy="410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6C2365-62C8-EABE-B8B3-6AB861B6B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Part 2: Fitting the DDM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780CC6-D632-81A0-2FB9-679A3F612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BE" dirty="0"/>
              <a:t>Increase speed of computation</a:t>
            </a:r>
          </a:p>
          <a:p>
            <a:endParaRPr lang="nl-BE" dirty="0"/>
          </a:p>
          <a:p>
            <a:r>
              <a:rPr lang="nl-BE" dirty="0"/>
              <a:t>Objective Functions</a:t>
            </a:r>
          </a:p>
          <a:p>
            <a:pPr lvl="1"/>
            <a:r>
              <a:rPr lang="nl-BE" dirty="0"/>
              <a:t>Kolmogorov-Smirnov</a:t>
            </a:r>
          </a:p>
          <a:p>
            <a:pPr lvl="1"/>
            <a:r>
              <a:rPr lang="nl-BE" dirty="0"/>
              <a:t>Multinomial Likelihood</a:t>
            </a:r>
          </a:p>
          <a:p>
            <a:pPr lvl="1"/>
            <a:r>
              <a:rPr lang="nl-BE" dirty="0"/>
              <a:t>Maximum Likelihood</a:t>
            </a:r>
          </a:p>
          <a:p>
            <a:pPr lvl="1"/>
            <a:r>
              <a:rPr lang="nl-BE" dirty="0"/>
              <a:t>Mixture Model</a:t>
            </a:r>
          </a:p>
          <a:p>
            <a:endParaRPr lang="nl-BE" dirty="0"/>
          </a:p>
          <a:p>
            <a:r>
              <a:rPr lang="nl-BE" dirty="0"/>
              <a:t>Optimization</a:t>
            </a:r>
          </a:p>
          <a:p>
            <a:endParaRPr lang="nl-BE" dirty="0"/>
          </a:p>
          <a:p>
            <a:r>
              <a:rPr lang="nl-BE" dirty="0"/>
              <a:t>Parameter Recovery</a:t>
            </a:r>
          </a:p>
          <a:p>
            <a:endParaRPr lang="nl-BE" dirty="0"/>
          </a:p>
          <a:p>
            <a:r>
              <a:rPr lang="nl-BE" dirty="0"/>
              <a:t>Fit Assessment</a:t>
            </a:r>
          </a:p>
        </p:txBody>
      </p:sp>
    </p:spTree>
    <p:extLst>
      <p:ext uri="{BB962C8B-B14F-4D97-AF65-F5344CB8AC3E}">
        <p14:creationId xmlns:p14="http://schemas.microsoft.com/office/powerpoint/2010/main" val="16449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B20FE-4569-AACF-D3C4-5B466196A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Objective Functions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0C5C8A9-F34C-5CCF-103E-82F4271DE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8029" cy="4351338"/>
          </a:xfrm>
        </p:spPr>
        <p:txBody>
          <a:bodyPr/>
          <a:lstStyle/>
          <a:p>
            <a:r>
              <a:rPr lang="nl-BE" dirty="0"/>
              <a:t>We need to find the parameters that best explain our data</a:t>
            </a:r>
          </a:p>
          <a:p>
            <a:pPr lvl="1"/>
            <a:r>
              <a:rPr lang="nl-BE" dirty="0"/>
              <a:t>An objective function quantifies the difference between our observed data and the data generated by some given candidate parameters</a:t>
            </a:r>
          </a:p>
          <a:p>
            <a:pPr lvl="1"/>
            <a:r>
              <a:rPr lang="nl-BE" dirty="0"/>
              <a:t>Next, an optimization algorithm can adjust the candidate parameters so that the misfit between observed and predicted data is minimized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C257BBD5-70F7-21BC-62E6-577216DE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81" y="153719"/>
            <a:ext cx="5108294" cy="315011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F18E487-7646-9C3F-01E7-51E62D2E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682" y="3869421"/>
            <a:ext cx="5108293" cy="2834860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59BC696-298B-C5F7-FAE0-BF47EF6B7EC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556828" y="3303834"/>
            <a:ext cx="1" cy="56558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58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857AA3-1914-55C8-ED6B-CD6A6C32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Kolmogorov-Smirnov (KS)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5F6A78-1386-F0DA-A627-1347D956F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test statistic (“D”) of the KS test is the maximum absolute difference between two cumulative distribution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1E2F10-11F6-C622-C666-0C1F834D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1" y="3330361"/>
            <a:ext cx="3136008" cy="258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09C9A2D8-1C13-B7E5-3A1F-56E82459F546}"/>
              </a:ext>
            </a:extLst>
          </p:cNvPr>
          <p:cNvSpPr txBox="1"/>
          <p:nvPr/>
        </p:nvSpPr>
        <p:spPr>
          <a:xfrm>
            <a:off x="4988689" y="2856857"/>
            <a:ext cx="5816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Problem: we have two distributions… so we combine them! 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C2C963B-CA9F-8E12-6A65-41057CE0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705" y="3578439"/>
            <a:ext cx="4142490" cy="259852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84B3F342-E231-568F-D8CA-733D1348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95" y="3578439"/>
            <a:ext cx="4440896" cy="2598524"/>
          </a:xfrm>
          <a:prstGeom prst="rect">
            <a:avLst/>
          </a:prstGeom>
        </p:spPr>
      </p:pic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C5C22F88-5085-3DF9-654B-90614DAC255A}"/>
              </a:ext>
            </a:extLst>
          </p:cNvPr>
          <p:cNvCxnSpPr/>
          <p:nvPr/>
        </p:nvCxnSpPr>
        <p:spPr>
          <a:xfrm>
            <a:off x="9873205" y="4947399"/>
            <a:ext cx="0" cy="45141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kstvak 13">
            <a:extLst>
              <a:ext uri="{FF2B5EF4-FFF2-40B4-BE49-F238E27FC236}">
                <a16:creationId xmlns:a16="http://schemas.microsoft.com/office/drawing/2014/main" id="{DF82A37D-E540-379C-D2E3-FBFEEFBD3F39}"/>
              </a:ext>
            </a:extLst>
          </p:cNvPr>
          <p:cNvSpPr txBox="1"/>
          <p:nvPr/>
        </p:nvSpPr>
        <p:spPr>
          <a:xfrm>
            <a:off x="5422311" y="33937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PDF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67FBFB4-5B98-DEA6-6285-68830CF8A024}"/>
              </a:ext>
            </a:extLst>
          </p:cNvPr>
          <p:cNvSpPr txBox="1"/>
          <p:nvPr/>
        </p:nvSpPr>
        <p:spPr>
          <a:xfrm>
            <a:off x="9649308" y="339114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CDF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96876944-D959-4EC2-14EE-3E77B1C7A2D4}"/>
              </a:ext>
            </a:extLst>
          </p:cNvPr>
          <p:cNvSpPr txBox="1"/>
          <p:nvPr/>
        </p:nvSpPr>
        <p:spPr>
          <a:xfrm>
            <a:off x="1672393" y="302181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CDF</a:t>
            </a:r>
          </a:p>
        </p:txBody>
      </p:sp>
    </p:spTree>
    <p:extLst>
      <p:ext uri="{BB962C8B-B14F-4D97-AF65-F5344CB8AC3E}">
        <p14:creationId xmlns:p14="http://schemas.microsoft.com/office/powerpoint/2010/main" val="210753439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1404</Words>
  <Application>Microsoft Macintosh PowerPoint</Application>
  <PresentationFormat>Breedbeeld</PresentationFormat>
  <Paragraphs>164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Kantoorthema</vt:lpstr>
      <vt:lpstr>Drift Diffusion Modeling  </vt:lpstr>
      <vt:lpstr>Who are you?</vt:lpstr>
      <vt:lpstr>Why DDM for behavior?</vt:lpstr>
      <vt:lpstr>Goal of today:  DDM as a window into computational modeling</vt:lpstr>
      <vt:lpstr>Let’s group up and start (the troubleshooting?)!</vt:lpstr>
      <vt:lpstr>Part 1: Simulating the DDM</vt:lpstr>
      <vt:lpstr>Part 2: Fitting the DDM</vt:lpstr>
      <vt:lpstr>Objective Functions</vt:lpstr>
      <vt:lpstr>Kolmogorov-Smirnov (KS)</vt:lpstr>
      <vt:lpstr>Kolmogorov-Smirnov (KS)</vt:lpstr>
      <vt:lpstr>Multinomial Likelihood (G2)</vt:lpstr>
      <vt:lpstr>Multinomial Likelihood (G2)</vt:lpstr>
      <vt:lpstr>Maximum Likelihood (ML)</vt:lpstr>
      <vt:lpstr>Maximum Likelihood (ML)</vt:lpstr>
      <vt:lpstr>Maximum Likelihood (ML)</vt:lpstr>
      <vt:lpstr>Differential Evolution (DE) Optimization</vt:lpstr>
      <vt:lpstr>DDM in the wild</vt:lpstr>
      <vt:lpstr>Recommended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Luc Vermeylen</dc:creator>
  <cp:lastModifiedBy>Luc Vermeylen</cp:lastModifiedBy>
  <cp:revision>1</cp:revision>
  <dcterms:created xsi:type="dcterms:W3CDTF">2022-05-30T07:24:54Z</dcterms:created>
  <dcterms:modified xsi:type="dcterms:W3CDTF">2022-05-31T11:05:27Z</dcterms:modified>
</cp:coreProperties>
</file>